
<file path=[Content_Types].xml><?xml version="1.0" encoding="utf-8"?>
<Types xmlns="http://schemas.openxmlformats.org/package/2006/content-types">
  <Default Extension="xml" ContentType="application/xml"/>
  <Default Extension="wav" ContentType="audio/x-wav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353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4" r:id="rId14"/>
    <p:sldId id="365" r:id="rId15"/>
    <p:sldId id="366" r:id="rId16"/>
    <p:sldId id="367" r:id="rId17"/>
    <p:sldId id="368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58408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1E03"/>
    <a:srgbClr val="F5F7F7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11"/>
    <p:restoredTop sz="94796"/>
  </p:normalViewPr>
  <p:slideViewPr>
    <p:cSldViewPr snapToGrid="0" snapToObjects="1">
      <p:cViewPr>
        <p:scale>
          <a:sx n="54" d="100"/>
          <a:sy n="54" d="100"/>
        </p:scale>
        <p:origin x="4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22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094A5-6CCA-2E48-A189-C20FAB45A75B}" type="datetimeFigureOut">
              <a:rPr lang="en-US" smtClean="0"/>
              <a:t>8/14/18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FEF6C9-42A1-5345-9612-5CD5992DF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420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9" name="Shape 10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45234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107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6"/>
          <p:cNvSpPr/>
          <p:nvPr/>
        </p:nvSpPr>
        <p:spPr>
          <a:xfrm>
            <a:off x="1" y="9388299"/>
            <a:ext cx="13004802" cy="38581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3" name="Shape 7"/>
          <p:cNvSpPr/>
          <p:nvPr/>
        </p:nvSpPr>
        <p:spPr>
          <a:xfrm>
            <a:off x="1" y="9010487"/>
            <a:ext cx="13004802" cy="385810"/>
          </a:xfrm>
          <a:prstGeom prst="rect">
            <a:avLst/>
          </a:prstGeom>
          <a:solidFill>
            <a:srgbClr val="E5E7E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Shape 8"/>
          <p:cNvSpPr/>
          <p:nvPr/>
        </p:nvSpPr>
        <p:spPr>
          <a:xfrm>
            <a:off x="1" y="588388"/>
            <a:ext cx="13004802" cy="385810"/>
          </a:xfrm>
          <a:prstGeom prst="rect">
            <a:avLst/>
          </a:prstGeom>
          <a:solidFill>
            <a:srgbClr val="E5E7E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Shape 9"/>
          <p:cNvSpPr txBox="1"/>
          <p:nvPr/>
        </p:nvSpPr>
        <p:spPr>
          <a:xfrm>
            <a:off x="165155" y="9031942"/>
            <a:ext cx="1260179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600" b="1">
                <a:solidFill>
                  <a:srgbClr val="A71E03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James Brand</a:t>
            </a:r>
          </a:p>
        </p:txBody>
      </p:sp>
      <p:sp>
        <p:nvSpPr>
          <p:cNvPr id="16" name="Shape 10">
            <a:hlinkClick r:id="" action="ppaction://hlinkshowjump?jump=firstslide"/>
          </p:cNvPr>
          <p:cNvSpPr txBox="1"/>
          <p:nvPr/>
        </p:nvSpPr>
        <p:spPr>
          <a:xfrm>
            <a:off x="152465" y="9406797"/>
            <a:ext cx="1477969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600" b="1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GB" b="1" dirty="0" err="1" smtClean="0">
                <a:latin typeface="Times" charset="0"/>
                <a:ea typeface="Times" charset="0"/>
                <a:cs typeface="Times" charset="0"/>
              </a:rPr>
              <a:t>SSoL</a:t>
            </a:r>
            <a:r>
              <a:rPr lang="en-GB" b="1" baseline="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kumimoji="0" lang="en-GB" sz="1600" b="1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imes" charset="0"/>
                <a:ea typeface="Times" charset="0"/>
                <a:cs typeface="Times" charset="0"/>
                <a:sym typeface="Times"/>
              </a:rPr>
              <a:t>Kroměříž</a:t>
            </a:r>
            <a:endParaRPr b="1" u="none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7" name="Shape 11"/>
          <p:cNvSpPr txBox="1"/>
          <p:nvPr/>
        </p:nvSpPr>
        <p:spPr>
          <a:xfrm>
            <a:off x="11414527" y="9028986"/>
            <a:ext cx="1191032" cy="348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1600" b="1">
                <a:solidFill>
                  <a:srgbClr val="A71E03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lang="en-GB" baseline="0" dirty="0" smtClean="0"/>
              <a:t>August 2018</a:t>
            </a:r>
            <a:endParaRPr dirty="0"/>
          </a:p>
        </p:txBody>
      </p:sp>
      <p:sp>
        <p:nvSpPr>
          <p:cNvPr id="18" name="Shape 13"/>
          <p:cNvSpPr/>
          <p:nvPr/>
        </p:nvSpPr>
        <p:spPr>
          <a:xfrm>
            <a:off x="1" y="974199"/>
            <a:ext cx="13004802" cy="1064152"/>
          </a:xfrm>
          <a:prstGeom prst="rect">
            <a:avLst/>
          </a:prstGeom>
          <a:solidFill>
            <a:srgbClr val="F5F7F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313458" y="9423399"/>
            <a:ext cx="292101" cy="330201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584200">
              <a:defRPr sz="14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Circle"/>
          <p:cNvSpPr/>
          <p:nvPr/>
        </p:nvSpPr>
        <p:spPr>
          <a:xfrm>
            <a:off x="1374631" y="37414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2" name="Circle"/>
          <p:cNvSpPr/>
          <p:nvPr/>
        </p:nvSpPr>
        <p:spPr>
          <a:xfrm>
            <a:off x="1561651" y="374146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Circle"/>
          <p:cNvSpPr/>
          <p:nvPr/>
        </p:nvSpPr>
        <p:spPr>
          <a:xfrm>
            <a:off x="1741940" y="372923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952500" y="1"/>
            <a:ext cx="5334000" cy="4622802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4762501"/>
            <a:ext cx="5334000" cy="4991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100"/>
            </a:lvl1pPr>
            <a:lvl2pPr marL="0" indent="0" algn="ctr">
              <a:spcBef>
                <a:spcPts val="0"/>
              </a:spcBef>
              <a:buSzTx/>
              <a:buNone/>
              <a:defRPr sz="3100"/>
            </a:lvl2pPr>
            <a:lvl3pPr marL="0" indent="0" algn="ctr">
              <a:spcBef>
                <a:spcPts val="0"/>
              </a:spcBef>
              <a:buSzTx/>
              <a:buNone/>
              <a:defRPr sz="3100"/>
            </a:lvl3pPr>
            <a:lvl4pPr marL="0" indent="0" algn="ctr">
              <a:spcBef>
                <a:spcPts val="0"/>
              </a:spcBef>
              <a:buSzTx/>
              <a:buNone/>
              <a:defRPr sz="3100"/>
            </a:lvl4pPr>
            <a:lvl5pPr marL="0" indent="0" algn="ctr">
              <a:spcBef>
                <a:spcPts val="0"/>
              </a:spcBef>
              <a:buSzTx/>
              <a:buNone/>
              <a:defRPr sz="3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952500" y="28954"/>
            <a:ext cx="11099801" cy="299009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871" indent="-342871">
              <a:spcBef>
                <a:spcPts val="3100"/>
              </a:spcBef>
              <a:defRPr sz="2700"/>
            </a:lvl1pPr>
            <a:lvl2pPr marL="685743" indent="-342871">
              <a:spcBef>
                <a:spcPts val="3100"/>
              </a:spcBef>
              <a:defRPr sz="2700"/>
            </a:lvl2pPr>
            <a:lvl3pPr marL="1028618" indent="-342871">
              <a:spcBef>
                <a:spcPts val="3100"/>
              </a:spcBef>
              <a:defRPr sz="2700"/>
            </a:lvl3pPr>
            <a:lvl4pPr marL="1371488" indent="-342871">
              <a:spcBef>
                <a:spcPts val="3100"/>
              </a:spcBef>
              <a:defRPr sz="2700"/>
            </a:lvl4pPr>
            <a:lvl5pPr marL="1714361" indent="-342871">
              <a:spcBef>
                <a:spcPts val="3100"/>
              </a:spcBef>
              <a:defRPr sz="2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2"/>
            <a:ext cx="11099801" cy="7213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1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1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85653" y="8779792"/>
            <a:ext cx="3034454" cy="5207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txStyles>
    <p:titleStyle>
      <a:lvl1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15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9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464" marR="0" indent="-444464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8928" marR="0" indent="-444464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393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7855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319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6783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248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5712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177" marR="0" indent="-444463" algn="l" defTabSz="584153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5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58408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3.wav"/><Relationship Id="rId4" Type="http://schemas.openxmlformats.org/officeDocument/2006/relationships/audio" Target="../media/media3.wav"/><Relationship Id="rId5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30179" y="2924175"/>
            <a:ext cx="12344444" cy="1656000"/>
          </a:xfrm>
          <a:prstGeom prst="roundRect">
            <a:avLst/>
          </a:prstGeom>
          <a:solidFill>
            <a:srgbClr val="F5F7F7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11" name="Shape 50"/>
          <p:cNvSpPr txBox="1"/>
          <p:nvPr/>
        </p:nvSpPr>
        <p:spPr>
          <a:xfrm>
            <a:off x="203200" y="3198177"/>
            <a:ext cx="12402358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marR="5670" defTabSz="457200">
              <a:defRPr>
                <a:solidFill>
                  <a:srgbClr val="C00000"/>
                </a:solidFill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US" dirty="0" smtClean="0">
                <a:sym typeface="CMU Serif"/>
              </a:rPr>
              <a:t>Artificial language learning workshop:</a:t>
            </a:r>
            <a:br>
              <a:rPr lang="en-US" dirty="0" smtClean="0">
                <a:sym typeface="CMU Serif"/>
              </a:rPr>
            </a:br>
            <a:r>
              <a:rPr lang="en-US" dirty="0" smtClean="0">
                <a:sym typeface="CMU Serif"/>
              </a:rPr>
              <a:t>Lecture 2</a:t>
            </a:r>
            <a:endParaRPr lang="en-US" dirty="0">
              <a:sym typeface="CMU Serif"/>
            </a:endParaRPr>
          </a:p>
        </p:txBody>
      </p:sp>
      <p:sp>
        <p:nvSpPr>
          <p:cNvPr id="112" name="Shape 51"/>
          <p:cNvSpPr txBox="1"/>
          <p:nvPr/>
        </p:nvSpPr>
        <p:spPr>
          <a:xfrm>
            <a:off x="203200" y="4861873"/>
            <a:ext cx="12402358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700">
                <a:latin typeface="CMU Serif"/>
                <a:ea typeface="CMU Serif"/>
                <a:cs typeface="CMU Serif"/>
                <a:sym typeface="CMU Serif"/>
              </a:defRPr>
            </a:pPr>
            <a:r>
              <a:rPr dirty="0"/>
              <a:t>James Brand</a:t>
            </a:r>
          </a:p>
          <a:p>
            <a:pPr>
              <a:defRPr sz="2700">
                <a:latin typeface="CMU Serif"/>
                <a:ea typeface="CMU Serif"/>
                <a:cs typeface="CMU Serif"/>
                <a:sym typeface="CMU Serif"/>
              </a:defRPr>
            </a:pPr>
            <a:endParaRPr dirty="0"/>
          </a:p>
          <a:p>
            <a:pPr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j.brand@lancaster.ac.uk</a:t>
            </a:r>
          </a:p>
        </p:txBody>
      </p:sp>
      <p:pic>
        <p:nvPicPr>
          <p:cNvPr id="113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78401" y="6915962"/>
            <a:ext cx="3048001" cy="1882777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16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4" name="audio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01261" y="4582493"/>
            <a:ext cx="812800" cy="812800"/>
          </a:xfrm>
          <a:prstGeom prst="rect">
            <a:avLst/>
          </a:prstGeom>
        </p:spPr>
      </p:pic>
      <p:pic>
        <p:nvPicPr>
          <p:cNvPr id="5" name="audio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73979" y="4617428"/>
            <a:ext cx="812800" cy="812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Which one is part of the language?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94850" y="5735196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					1									2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9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28620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611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design…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 smtClean="0">
              <a:sym typeface="CMU Serif"/>
            </a:endParaRPr>
          </a:p>
          <a:p>
            <a:pPr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18 syllable artificial language</a:t>
            </a:r>
          </a:p>
          <a:p>
            <a:pPr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 smtClean="0">
              <a:solidFill>
                <a:schemeClr val="tx1"/>
              </a:solidFill>
              <a:sym typeface="CMU Serif"/>
            </a:endParaRPr>
          </a:p>
          <a:p>
            <a:pPr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Tri-syllabic ‘words’ with AXB structure</a:t>
            </a:r>
          </a:p>
          <a:p>
            <a:pPr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e.g. /</a:t>
            </a:r>
            <a:r>
              <a:rPr lang="en-GB" sz="4000" dirty="0" err="1" smtClean="0">
                <a:sym typeface="CMU Serif"/>
              </a:rPr>
              <a:t>maʊ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fəʊ</a:t>
            </a:r>
            <a:r>
              <a:rPr lang="en-GB" sz="4000" dirty="0" smtClean="0">
                <a:sym typeface="CMU Serif"/>
              </a:rPr>
              <a:t> li/ – highly likely</a:t>
            </a:r>
          </a:p>
          <a:p>
            <a:pPr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 smtClean="0">
              <a:solidFill>
                <a:schemeClr val="tx1"/>
              </a:solidFill>
              <a:sym typeface="CMU Serif"/>
            </a:endParaRPr>
          </a:p>
          <a:p>
            <a:pPr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Tri-syllabic ‘part-words’ with BAX structure</a:t>
            </a:r>
            <a:br>
              <a:rPr lang="en-GB" sz="4000" dirty="0" smtClean="0">
                <a:solidFill>
                  <a:schemeClr val="tx1"/>
                </a:solidFill>
                <a:sym typeface="CMU Serif"/>
              </a:rPr>
            </a:br>
            <a:r>
              <a:rPr lang="en-GB" sz="4000" dirty="0" smtClean="0">
                <a:solidFill>
                  <a:schemeClr val="tx1"/>
                </a:solidFill>
                <a:sym typeface="CMU Serif"/>
              </a:rPr>
              <a:t>e.g. /</a:t>
            </a:r>
            <a:r>
              <a:rPr lang="en-GB" sz="4000" dirty="0" err="1" smtClean="0">
                <a:sym typeface="CMU Serif"/>
              </a:rPr>
              <a:t>tæ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gæ</a:t>
            </a:r>
            <a:r>
              <a:rPr lang="en-GB" sz="4000" dirty="0" smtClean="0">
                <a:sym typeface="CMU Serif"/>
              </a:rPr>
              <a:t> </a:t>
            </a:r>
            <a:r>
              <a:rPr lang="en-GB" sz="4000" dirty="0" err="1" smtClean="0">
                <a:sym typeface="CMU Serif"/>
              </a:rPr>
              <a:t>sɔ</a:t>
            </a:r>
            <a:r>
              <a:rPr lang="en-GB" sz="4000" dirty="0" smtClean="0">
                <a:sym typeface="CMU Serif"/>
              </a:rPr>
              <a:t>/ - highly unlikely</a:t>
            </a:r>
            <a:endParaRPr lang="en-GB" sz="4000" dirty="0" smtClean="0">
              <a:solidFill>
                <a:schemeClr val="tx1"/>
              </a:solidFill>
              <a:sym typeface="CMU Serif"/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2075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542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result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da-DK" sz="4000" dirty="0" smtClean="0">
              <a:sym typeface="CMU Serif"/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ym typeface="CMU Serif"/>
              </a:rPr>
              <a:t>Test if participants can learn the structure of the language, by discriminating between two choices (2 alternative forced choice 2AFC)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4000" dirty="0">
              <a:sym typeface="CMU Serif"/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4000" dirty="0" smtClean="0">
                <a:sym typeface="CMU Serif"/>
              </a:rPr>
              <a:t>Can even be used to test generalisation to new stimuli e.g. </a:t>
            </a:r>
            <a:r>
              <a:rPr lang="en-GB" sz="4000" dirty="0" err="1" smtClean="0">
                <a:sym typeface="CMU Serif"/>
              </a:rPr>
              <a:t>A</a:t>
            </a:r>
            <a:r>
              <a:rPr lang="en-GB" sz="4000" baseline="-25000" dirty="0" err="1" smtClean="0">
                <a:sym typeface="CMU Serif"/>
              </a:rPr>
              <a:t>x</a:t>
            </a:r>
            <a:r>
              <a:rPr lang="en-GB" sz="4000" dirty="0" err="1" smtClean="0">
                <a:sym typeface="CMU Serif"/>
              </a:rPr>
              <a:t>XB</a:t>
            </a:r>
            <a:r>
              <a:rPr lang="en-GB" sz="4000" baseline="-25000" dirty="0" err="1" smtClean="0">
                <a:sym typeface="CMU Serif"/>
              </a:rPr>
              <a:t>y</a:t>
            </a:r>
            <a:r>
              <a:rPr lang="en-GB" sz="4000" dirty="0" smtClean="0">
                <a:sym typeface="CMU Serif"/>
              </a:rPr>
              <a:t> vs </a:t>
            </a:r>
            <a:r>
              <a:rPr lang="en-GB" sz="4000" dirty="0" err="1" smtClean="0">
                <a:sym typeface="CMU Serif"/>
              </a:rPr>
              <a:t>B</a:t>
            </a:r>
            <a:r>
              <a:rPr lang="en-GB" sz="4000" baseline="-25000" dirty="0" err="1" smtClean="0">
                <a:sym typeface="CMU Serif"/>
              </a:rPr>
              <a:t>y</a:t>
            </a:r>
            <a:r>
              <a:rPr lang="en-GB" sz="4000" dirty="0" err="1" smtClean="0">
                <a:sym typeface="CMU Serif"/>
              </a:rPr>
              <a:t>A</a:t>
            </a:r>
            <a:r>
              <a:rPr lang="en-GB" sz="4000" baseline="-25000" dirty="0" err="1" smtClean="0">
                <a:sym typeface="CMU Serif"/>
              </a:rPr>
              <a:t>x</a:t>
            </a:r>
            <a:r>
              <a:rPr lang="en-GB" sz="4000" dirty="0" err="1" smtClean="0">
                <a:sym typeface="CMU Serif"/>
              </a:rPr>
              <a:t>X</a:t>
            </a:r>
            <a:r>
              <a:rPr lang="mr-IN" sz="4000" dirty="0" smtClean="0">
                <a:sym typeface="CMU Serif"/>
              </a:rPr>
              <a:t>…</a:t>
            </a:r>
            <a:r>
              <a:rPr lang="en-GB" sz="4000" dirty="0" smtClean="0">
                <a:sym typeface="CMU Serif"/>
              </a:rPr>
              <a:t> before and after sleep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38291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question...</a:t>
            </a: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How do we learn new words?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38986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3836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 prediction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We use cues in the environment that are statistically reliable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6725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6411" y="4904456"/>
            <a:ext cx="2858448" cy="2858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8975" y="4647867"/>
            <a:ext cx="2908853" cy="33716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7200" smtClean="0"/>
              <a:t>ball</a:t>
            </a:r>
            <a:endParaRPr kumimoji="0" lang="en-GB" sz="7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558776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62155" y="3705141"/>
            <a:ext cx="2826155" cy="4631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542" y="4799290"/>
            <a:ext cx="2858448" cy="285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573168" y="2035719"/>
            <a:ext cx="4462327" cy="33623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7470" y="4712378"/>
            <a:ext cx="2945360" cy="294536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9168063" y="2848044"/>
            <a:ext cx="286351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083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7200" smtClean="0"/>
              <a:t>ball</a:t>
            </a:r>
            <a:endParaRPr kumimoji="0" lang="en-GB" sz="7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124881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Rectangle 24"/>
          <p:cNvSpPr/>
          <p:nvPr/>
        </p:nvSpPr>
        <p:spPr>
          <a:xfrm>
            <a:off x="452995" y="2388211"/>
            <a:ext cx="12123605" cy="2913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An example</a:t>
            </a:r>
            <a:r>
              <a:rPr lang="mr-IN" sz="6000" dirty="0" smtClean="0">
                <a:solidFill>
                  <a:schemeClr val="tx1"/>
                </a:solidFill>
              </a:rPr>
              <a:t>…</a:t>
            </a:r>
            <a:endParaRPr lang="en-GB" sz="6000" dirty="0" smtClean="0">
              <a:solidFill>
                <a:schemeClr val="tx1"/>
              </a:solidFill>
            </a:endParaRPr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>
              <a:solidFill>
                <a:schemeClr val="tx1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4687181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word learning</a:t>
            </a:r>
            <a:endParaRPr dirty="0"/>
          </a:p>
        </p:txBody>
      </p:sp>
      <p:sp>
        <p:nvSpPr>
          <p:cNvPr id="29" name="TextBox 28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Smith and Yu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2008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0268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/>
              <a:t>A</a:t>
            </a:r>
            <a:r>
              <a:rPr lang="en-GB" sz="6000" dirty="0" smtClean="0"/>
              <a:t> question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How do adults (or infants) make sense of continuous speech streams?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TextBox 24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Saffran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,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Aslin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&amp; Newport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1996)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/>
              <a:t>A</a:t>
            </a:r>
            <a:r>
              <a:rPr lang="en-GB" sz="6000" dirty="0" smtClean="0"/>
              <a:t> prediction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Speech has statistical information that can help the listener segment the complex stream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TextBox 24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Saffran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, </a:t>
            </a:r>
            <a:r>
              <a:rPr lang="en-US" sz="2000" dirty="0" err="1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Aslin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&amp; Newport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1996)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7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20151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example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Ling___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Krom</a:t>
            </a:r>
            <a:r>
              <a:rPr lang="en-GB" sz="6000" dirty="0" smtClean="0"/>
              <a:t>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Sch</a:t>
            </a:r>
            <a:r>
              <a:rPr lang="en-GB" sz="6000" dirty="0" smtClean="0"/>
              <a:t>___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Ing</a:t>
            </a:r>
            <a:r>
              <a:rPr lang="en-GB" sz="6000" dirty="0" smtClean="0"/>
              <a:t>___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42702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5760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example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Ling</a:t>
            </a:r>
            <a:r>
              <a:rPr lang="en-GB" sz="6000" dirty="0" smtClean="0">
                <a:solidFill>
                  <a:srgbClr val="A61E03"/>
                </a:solidFill>
              </a:rPr>
              <a:t>uistics</a:t>
            </a: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err="1" smtClean="0"/>
              <a:t>Krom</a:t>
            </a:r>
            <a:r>
              <a:rPr lang="en-GB" sz="6000" dirty="0" err="1" smtClean="0">
                <a:solidFill>
                  <a:srgbClr val="A61E03"/>
                </a:solidFill>
                <a:sym typeface="CMU Serif"/>
              </a:rPr>
              <a:t>ěříž</a:t>
            </a:r>
            <a:endParaRPr lang="en-GB" sz="6000" dirty="0" smtClean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Sch</a:t>
            </a:r>
            <a:r>
              <a:rPr lang="en-GB" sz="6000" dirty="0" smtClean="0">
                <a:solidFill>
                  <a:srgbClr val="A61E03"/>
                </a:solidFill>
              </a:rPr>
              <a:t>ool</a:t>
            </a:r>
            <a:endParaRPr lang="en-GB" sz="6000" dirty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Ing</a:t>
            </a:r>
            <a:r>
              <a:rPr lang="en-GB" sz="6000" dirty="0" smtClean="0">
                <a:solidFill>
                  <a:srgbClr val="A61E03"/>
                </a:solidFill>
              </a:rPr>
              <a:t>lorious</a:t>
            </a:r>
            <a:endParaRPr lang="en-GB" sz="6000" dirty="0"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43011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theory</a:t>
            </a:r>
            <a:r>
              <a:rPr lang="mr-IN" sz="6000" dirty="0" smtClean="0"/>
              <a:t>…</a:t>
            </a:r>
            <a:endParaRPr lang="en-GB" sz="6000" dirty="0" smtClean="0"/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>
                <a:solidFill>
                  <a:schemeClr val="tx1"/>
                </a:solidFill>
              </a:rPr>
              <a:t>Transitional </a:t>
            </a:r>
            <a:r>
              <a:rPr lang="en-GB" sz="6000" dirty="0" smtClean="0">
                <a:solidFill>
                  <a:schemeClr val="tx1"/>
                </a:solidFill>
              </a:rPr>
              <a:t>probabilities occur in natural language making word boundaries easier to identify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8060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problem</a:t>
            </a:r>
            <a:r>
              <a:rPr lang="mr-IN" sz="6000" dirty="0" smtClean="0"/>
              <a:t>…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Natural language is noisy and contains much more information than just transitional probabilities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61767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2995" y="2388211"/>
            <a:ext cx="12123605" cy="4760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 solution</a:t>
            </a:r>
            <a:r>
              <a:rPr lang="mr-IN" sz="6000" dirty="0" smtClean="0"/>
              <a:t>…</a:t>
            </a: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endParaRPr lang="en-GB" sz="6000" dirty="0">
              <a:solidFill>
                <a:srgbClr val="A61E03"/>
              </a:solidFill>
            </a:endParaRPr>
          </a:p>
          <a:p>
            <a:pPr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>
                <a:solidFill>
                  <a:schemeClr val="tx1"/>
                </a:solidFill>
              </a:rPr>
              <a:t>Create an artificial language that incorporates only transitional probabilities and test learning</a:t>
            </a:r>
            <a:endParaRPr lang="en-GB" sz="6000" dirty="0">
              <a:solidFill>
                <a:schemeClr val="tx1"/>
              </a:solidFill>
            </a:endParaRPr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23242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5"/>
          <p:cNvSpPr/>
          <p:nvPr/>
        </p:nvSpPr>
        <p:spPr>
          <a:xfrm>
            <a:off x="1" y="-20282"/>
            <a:ext cx="13004802" cy="608670"/>
          </a:xfrm>
          <a:prstGeom prst="rect">
            <a:avLst/>
          </a:prstGeom>
          <a:solidFill>
            <a:srgbClr val="A61E0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27" name="TextBox 2"/>
          <p:cNvSpPr txBox="1">
            <a:spLocks noGrp="1"/>
          </p:cNvSpPr>
          <p:nvPr>
            <p:ph type="sldNum" sz="quarter" idx="2"/>
          </p:nvPr>
        </p:nvSpPr>
        <p:spPr>
          <a:xfrm>
            <a:off x="12373400" y="9389398"/>
            <a:ext cx="203201" cy="330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3" name="Circle"/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/>
          </a:solidFill>
          <a:ln w="6350">
            <a:solidFill>
              <a:srgbClr val="FFFFFF">
                <a:alpha val="2509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4" name="Circle">
            <a:hlinkClick r:id="" action="ppaction://noaction"/>
          </p:cNvPr>
          <p:cNvSpPr/>
          <p:nvPr/>
        </p:nvSpPr>
        <p:spPr>
          <a:xfrm>
            <a:off x="256279" y="333637"/>
            <a:ext cx="138571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5" name="çç">
            <a:hlinkClick r:id="" action="ppaction://noaction"/>
          </p:cNvPr>
          <p:cNvSpPr/>
          <p:nvPr/>
        </p:nvSpPr>
        <p:spPr>
          <a:xfrm>
            <a:off x="443296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16" name="Circle">
            <a:hlinkClick r:id="" action="ppaction://noaction"/>
          </p:cNvPr>
          <p:cNvSpPr/>
          <p:nvPr/>
        </p:nvSpPr>
        <p:spPr>
          <a:xfrm>
            <a:off x="623585" y="332918"/>
            <a:ext cx="138570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" name="Circle">
            <a:hlinkClick r:id="" action="ppaction://noaction"/>
          </p:cNvPr>
          <p:cNvSpPr/>
          <p:nvPr/>
        </p:nvSpPr>
        <p:spPr>
          <a:xfrm>
            <a:off x="810605" y="332918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8" name="Circle">
            <a:hlinkClick r:id="" action="ppaction://noaction"/>
          </p:cNvPr>
          <p:cNvSpPr/>
          <p:nvPr/>
        </p:nvSpPr>
        <p:spPr>
          <a:xfrm>
            <a:off x="990894" y="331696"/>
            <a:ext cx="138570" cy="138576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9" name="Circle">
            <a:hlinkClick r:id="" action="ppaction://noaction"/>
          </p:cNvPr>
          <p:cNvSpPr/>
          <p:nvPr/>
        </p:nvSpPr>
        <p:spPr>
          <a:xfrm>
            <a:off x="940417" y="330259"/>
            <a:ext cx="138571" cy="138577"/>
          </a:xfrm>
          <a:prstGeom prst="ellipse">
            <a:avLst/>
          </a:prstGeom>
          <a:solidFill>
            <a:srgbClr val="FFFFFF">
              <a:alpha val="0"/>
            </a:srgbClr>
          </a:solidFill>
          <a:ln w="6350">
            <a:solidFill>
              <a:srgbClr val="FFFFFF">
                <a:alpha val="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0" name="Circle">
            <a:hlinkClick r:id="" action="ppaction://noaction"/>
          </p:cNvPr>
          <p:cNvSpPr/>
          <p:nvPr/>
        </p:nvSpPr>
        <p:spPr>
          <a:xfrm>
            <a:off x="256279" y="334374"/>
            <a:ext cx="138571" cy="138576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1" name="çç">
            <a:hlinkClick r:id="" action="ppaction://noaction"/>
          </p:cNvPr>
          <p:cNvSpPr/>
          <p:nvPr/>
        </p:nvSpPr>
        <p:spPr>
          <a:xfrm>
            <a:off x="443296" y="333655"/>
            <a:ext cx="138571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endParaRPr dirty="0"/>
          </a:p>
        </p:txBody>
      </p:sp>
      <p:sp>
        <p:nvSpPr>
          <p:cNvPr id="22" name="Circle">
            <a:hlinkClick r:id="" action="ppaction://noaction"/>
          </p:cNvPr>
          <p:cNvSpPr/>
          <p:nvPr/>
        </p:nvSpPr>
        <p:spPr>
          <a:xfrm>
            <a:off x="623585" y="333655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3" name="Shape 14"/>
          <p:cNvSpPr txBox="1"/>
          <p:nvPr/>
        </p:nvSpPr>
        <p:spPr>
          <a:xfrm>
            <a:off x="265096" y="16203"/>
            <a:ext cx="8138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1600">
                <a:solidFill>
                  <a:srgbClr val="FFFFFF"/>
                </a:solidFill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rPr dirty="0"/>
              <a:t>Overview</a:t>
            </a:r>
          </a:p>
        </p:txBody>
      </p:sp>
      <p:sp>
        <p:nvSpPr>
          <p:cNvPr id="24" name="Shape 56"/>
          <p:cNvSpPr txBox="1"/>
          <p:nvPr/>
        </p:nvSpPr>
        <p:spPr>
          <a:xfrm>
            <a:off x="184189" y="615349"/>
            <a:ext cx="3007233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Language Learning</a:t>
            </a:r>
            <a:endParaRPr dirty="0"/>
          </a:p>
        </p:txBody>
      </p:sp>
      <p:sp>
        <p:nvSpPr>
          <p:cNvPr id="26" name="Circle">
            <a:hlinkClick r:id="" action="ppaction://noaction"/>
          </p:cNvPr>
          <p:cNvSpPr/>
          <p:nvPr/>
        </p:nvSpPr>
        <p:spPr>
          <a:xfrm>
            <a:off x="801847" y="334557"/>
            <a:ext cx="138570" cy="138577"/>
          </a:xfrm>
          <a:prstGeom prst="ellips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pic>
        <p:nvPicPr>
          <p:cNvPr id="2" name="expgen_femal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2" y="4582493"/>
            <a:ext cx="812800" cy="812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52995" y="2388211"/>
            <a:ext cx="121236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200"/>
              </a:spcBef>
              <a:buSzPct val="80000"/>
              <a:defRPr sz="3300">
                <a:latin typeface="CMU Serif"/>
                <a:ea typeface="CMU Serif"/>
                <a:cs typeface="CMU Serif"/>
                <a:sym typeface="CMU Serif"/>
              </a:defRPr>
            </a:pPr>
            <a:r>
              <a:rPr lang="en-GB" sz="6000" dirty="0" smtClean="0"/>
              <a:t>An experiment</a:t>
            </a:r>
            <a:r>
              <a:rPr lang="mr-IN" sz="6000" dirty="0" smtClean="0"/>
              <a:t>…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43055" y="8336575"/>
            <a:ext cx="414348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defTabSz="584200" latinLnBrk="1"/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Frost &amp; Monaghan (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2017</a:t>
            </a:r>
            <a:r>
              <a:rPr lang="en-US" sz="2000" dirty="0" smtClean="0">
                <a:solidFill>
                  <a:srgbClr val="0000FF"/>
                </a:solidFill>
                <a:latin typeface="CMU Serif Roman" charset="0"/>
                <a:ea typeface="CMU Serif Roman" charset="0"/>
                <a:cs typeface="CMU Serif Roman" charset="0"/>
              </a:rPr>
              <a:t>) </a:t>
            </a:r>
            <a:endParaRPr lang="en-US" sz="2000" dirty="0">
              <a:solidFill>
                <a:srgbClr val="0000FF"/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28" name="Shape 56"/>
          <p:cNvSpPr txBox="1"/>
          <p:nvPr/>
        </p:nvSpPr>
        <p:spPr>
          <a:xfrm>
            <a:off x="224261" y="1164674"/>
            <a:ext cx="5485476" cy="64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500">
                <a:solidFill>
                  <a:srgbClr val="A61E03"/>
                </a:solidFill>
                <a:latin typeface="CMU Serif"/>
                <a:ea typeface="CMU Serif"/>
                <a:cs typeface="CMU Serif"/>
                <a:sym typeface="CMU Serif"/>
              </a:defRPr>
            </a:lvl1pPr>
          </a:lstStyle>
          <a:p>
            <a:r>
              <a:rPr lang="en-GB" dirty="0" smtClean="0"/>
              <a:t>Artificial grammar learning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86541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2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08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7955</TotalTime>
  <Words>426</Words>
  <Application>Microsoft Macintosh PowerPoint</Application>
  <PresentationFormat>Custom</PresentationFormat>
  <Paragraphs>134</Paragraphs>
  <Slides>17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Calibri</vt:lpstr>
      <vt:lpstr>CMU Serif</vt:lpstr>
      <vt:lpstr>CMU Serif Roman</vt:lpstr>
      <vt:lpstr>Courier</vt:lpstr>
      <vt:lpstr>Helvetica</vt:lpstr>
      <vt:lpstr>Helvetica Light</vt:lpstr>
      <vt:lpstr>Helvetica Neue</vt:lpstr>
      <vt:lpstr>Times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JB</cp:lastModifiedBy>
  <cp:revision>156</cp:revision>
  <cp:lastPrinted>2018-02-15T11:06:46Z</cp:lastPrinted>
  <dcterms:modified xsi:type="dcterms:W3CDTF">2018-08-17T10:43:43Z</dcterms:modified>
</cp:coreProperties>
</file>